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6858000" cy="9906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A7A"/>
    <a:srgbClr val="00FF00"/>
    <a:srgbClr val="008E40"/>
    <a:srgbClr val="99FF66"/>
    <a:srgbClr val="FFFF66"/>
    <a:srgbClr val="66FF66"/>
    <a:srgbClr val="FFFFFF"/>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0" d="100"/>
          <a:sy n="80" d="100"/>
        </p:scale>
        <p:origin x="28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278632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00637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723664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0133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62197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1324577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205228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9424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19435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350400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CD7362-FD76-48E9-BD13-12D47B21B515}" type="datetimeFigureOut">
              <a:rPr kumimoji="1" lang="ja-JP" altLang="en-US" smtClean="0"/>
              <a:t>2021/6/11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193053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1CD7362-FD76-48E9-BD13-12D47B21B515}" type="datetimeFigureOut">
              <a:rPr kumimoji="1" lang="ja-JP" altLang="en-US" smtClean="0"/>
              <a:t>2021/6/11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F26B72F-8144-424E-8491-A480C51FFB4F}" type="slidenum">
              <a:rPr kumimoji="1" lang="ja-JP" altLang="en-US" smtClean="0"/>
              <a:t>‹#›</a:t>
            </a:fld>
            <a:endParaRPr kumimoji="1" lang="ja-JP" altLang="en-US"/>
          </a:p>
        </p:txBody>
      </p:sp>
    </p:spTree>
    <p:extLst>
      <p:ext uri="{BB962C8B-B14F-4D97-AF65-F5344CB8AC3E}">
        <p14:creationId xmlns:p14="http://schemas.microsoft.com/office/powerpoint/2010/main" val="424308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正方形/長方形 8"/>
          <p:cNvSpPr/>
          <p:nvPr/>
        </p:nvSpPr>
        <p:spPr>
          <a:xfrm>
            <a:off x="23150" y="7598040"/>
            <a:ext cx="6858000" cy="1841530"/>
          </a:xfrm>
          <a:prstGeom prst="rect">
            <a:avLst/>
          </a:prstGeom>
          <a:solidFill>
            <a:schemeClr val="accent1">
              <a:lumMod val="75000"/>
            </a:schemeClr>
          </a:solidFill>
          <a:ln w="38100">
            <a:noFill/>
          </a:ln>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ts val="1800"/>
              </a:lnSpc>
              <a:spcBef>
                <a:spcPts val="7800"/>
              </a:spcBef>
            </a:pPr>
            <a:endParaRPr lang="en-US" altLang="ja-JP" sz="11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gn="ctr">
              <a:lnSpc>
                <a:spcPts val="2000"/>
              </a:lnSpc>
            </a:pPr>
            <a:r>
              <a:rPr lang="ja-JP" altLang="en-US" sz="2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７</a:t>
            </a:r>
            <a:r>
              <a:rPr lang="ja-JP" altLang="en-US"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月２０日（火）　　　</a:t>
            </a:r>
            <a:r>
              <a:rPr lang="en-US" altLang="ja-JP"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1</a:t>
            </a:r>
            <a:r>
              <a:rPr lang="ja-JP" altLang="en-US"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４</a:t>
            </a:r>
            <a:r>
              <a:rPr lang="en-US" altLang="ja-JP"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００～１５</a:t>
            </a:r>
            <a:r>
              <a:rPr lang="en-US" altLang="ja-JP"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2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３０　　　</a:t>
            </a:r>
            <a:r>
              <a:rPr lang="ja-JP" altLang="en-US"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（交流会～１６：４５）</a:t>
            </a:r>
            <a:endParaRPr lang="en-US" altLang="ja-JP" sz="2400" i="0" u="none" strike="noStrike" spc="-150"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ct val="50000"/>
              </a:lnSpc>
            </a:pPr>
            <a:r>
              <a:rPr lang="ja-JP" altLang="en-US"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a:t>
            </a:r>
            <a:endParaRPr lang="en-US" altLang="ja-JP"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会場：</a:t>
            </a:r>
            <a:r>
              <a:rPr lang="ja-JP" altLang="en-US"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愛知県立半田高等学校　七中記念館</a:t>
            </a:r>
            <a:endParaRPr lang="en-US" altLang="ja-JP"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i="0" u="none" strike="noStrike"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（名鉄</a:t>
            </a:r>
            <a:r>
              <a:rPr lang="ja-JP" altLang="en-US" sz="14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住吉町駅</a:t>
            </a:r>
            <a:r>
              <a:rPr lang="ja-JP" altLang="en-US" sz="1400" i="0" u="none" strike="noStrike" baseline="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より徒歩８分</a:t>
            </a:r>
            <a:r>
              <a:rPr lang="ja-JP" altLang="en-US" sz="14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sz="14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当日は新型コロナ感染拡大防止に配慮して行います。</a:t>
            </a:r>
            <a:endParaRPr lang="en-US" altLang="ja-JP"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ご来場の際は、マスクの着用にご協力ください。</a:t>
            </a:r>
            <a:endParaRPr lang="en-US" altLang="ja-JP" sz="14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4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994" y="160319"/>
            <a:ext cx="859589" cy="859589"/>
          </a:xfrm>
          <a:prstGeom prst="rect">
            <a:avLst/>
          </a:prstGeom>
          <a:noFill/>
        </p:spPr>
      </p:pic>
      <p:sp>
        <p:nvSpPr>
          <p:cNvPr id="12" name="AutoShape 2" descr="「Cエレガンス」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正方形/長方形 3"/>
          <p:cNvSpPr/>
          <p:nvPr/>
        </p:nvSpPr>
        <p:spPr>
          <a:xfrm>
            <a:off x="243294" y="278082"/>
            <a:ext cx="6660776" cy="2595582"/>
          </a:xfrm>
          <a:prstGeom prst="rect">
            <a:avLst/>
          </a:prstGeom>
          <a:noFill/>
        </p:spPr>
        <p:txBody>
          <a:bodyPr wrap="square">
            <a:spAutoFit/>
            <a:scene3d>
              <a:camera prst="orthographicFront"/>
              <a:lightRig rig="harsh" dir="t"/>
            </a:scene3d>
            <a:sp3d prstMaterial="matte">
              <a:contourClr>
                <a:schemeClr val="bg1">
                  <a:lumMod val="65000"/>
                </a:schemeClr>
              </a:contourClr>
            </a:sp3d>
          </a:bodyPr>
          <a:lstStyle/>
          <a:p>
            <a:r>
              <a:rPr lang="ja-JP" altLang="en-US"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愛知県立半田高等学校</a:t>
            </a:r>
            <a:endParaRPr lang="en-US" altLang="ja-JP"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spcAft>
                <a:spcPts val="600"/>
              </a:spcAft>
            </a:pPr>
            <a:r>
              <a:rPr lang="ja-JP" altLang="en-US"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令和３年度　第２回サイエンスコミュニケーション</a:t>
            </a:r>
            <a:endParaRPr lang="en-US" altLang="ja-JP"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spcAft>
                <a:spcPts val="600"/>
              </a:spcAft>
            </a:pPr>
            <a:endParaRPr lang="en-US" altLang="ja-JP" sz="1600" b="1" dirty="0">
              <a:ln/>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ts val="3400"/>
              </a:lnSpc>
            </a:pPr>
            <a:endParaRPr lang="en-US" altLang="ja-JP" sz="5400" b="1"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ts val="3400"/>
              </a:lnSpc>
            </a:pPr>
            <a:r>
              <a:rPr lang="en-US" altLang="ja-JP" sz="1400"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Keyword</a:t>
            </a:r>
          </a:p>
          <a:p>
            <a:r>
              <a:rPr lang="ja-JP" altLang="en-US" sz="1400"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dirty="0">
                <a:solidFill>
                  <a:srgbClr val="002060"/>
                </a:solidFill>
                <a:latin typeface="BIZ UDPゴシック" panose="020B0400000000000000" pitchFamily="50" charset="-128"/>
                <a:ea typeface="BIZ UDPゴシック" panose="020B0400000000000000" pitchFamily="50" charset="-128"/>
              </a:rPr>
              <a:t>無限・空間・複雑、精密・普遍・抽象</a:t>
            </a:r>
            <a:endParaRPr lang="ja-JP" altLang="en-US" sz="1400" dirty="0">
              <a:solidFill>
                <a:srgbClr val="002060"/>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en-US" altLang="ja-JP" sz="1400" dirty="0">
                <a:solidFill>
                  <a:srgbClr val="002060"/>
                </a:solidFill>
                <a:latin typeface="BIZ UDPゴシック" panose="020B0400000000000000" pitchFamily="50" charset="-128"/>
                <a:ea typeface="BIZ UDPゴシック" panose="020B0400000000000000" pitchFamily="50" charset="-128"/>
              </a:rPr>
              <a:t> </a:t>
            </a:r>
            <a:endParaRPr lang="ja-JP" altLang="ja-JP" sz="1400" dirty="0">
              <a:solidFill>
                <a:srgbClr val="002060"/>
              </a:solidFill>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914497" y="9567446"/>
            <a:ext cx="5518387" cy="33855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参加希望者は担当（　　　　　）先生まで</a:t>
            </a:r>
            <a:r>
              <a:rPr lang="ja-JP" altLang="en-US" sz="1600" dirty="0">
                <a:latin typeface="BIZ UDPゴシック" panose="020B0400000000000000" pitchFamily="50" charset="-128"/>
                <a:ea typeface="BIZ UDPゴシック" panose="020B0400000000000000" pitchFamily="50" charset="-128"/>
              </a:rPr>
              <a:t>　　　</a:t>
            </a: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締切：　　　　）</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2361324" y="2670414"/>
            <a:ext cx="4237892" cy="2092881"/>
          </a:xfrm>
          <a:prstGeom prst="rect">
            <a:avLst/>
          </a:prstGeom>
        </p:spPr>
        <p:txBody>
          <a:bodyPr wrap="square">
            <a:spAutoFit/>
          </a:bodyPr>
          <a:lstStyle/>
          <a:p>
            <a:pPr>
              <a:spcAft>
                <a:spcPts val="0"/>
              </a:spcAft>
            </a:pPr>
            <a:r>
              <a:rPr lang="ja-JP" altLang="en-US" sz="1000" dirty="0">
                <a:latin typeface="BIZ UDPゴシック" panose="020B0400000000000000" pitchFamily="50" charset="-128"/>
                <a:ea typeface="BIZ UDPゴシック" panose="020B0400000000000000" pitchFamily="50" charset="-128"/>
              </a:rPr>
              <a:t>無限から無限を引いて無限で割ったらどうなるかについてお話します。</a:t>
            </a:r>
            <a:endParaRPr lang="en-US" altLang="ja-JP" sz="1000" dirty="0">
              <a:latin typeface="BIZ UDPゴシック" panose="020B0400000000000000" pitchFamily="50" charset="-128"/>
              <a:ea typeface="BIZ UDPゴシック" panose="020B0400000000000000" pitchFamily="50" charset="-128"/>
            </a:endParaRPr>
          </a:p>
          <a:p>
            <a:pPr>
              <a:spcAft>
                <a:spcPts val="0"/>
              </a:spcAft>
            </a:pPr>
            <a:endParaRPr lang="en-US" altLang="ja-JP" sz="1000" kern="100" dirty="0">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a:spcAft>
                <a:spcPts val="0"/>
              </a:spcAft>
            </a:pPr>
            <a:r>
              <a:rPr lang="ja-JP" altLang="en-US" sz="1000" kern="100" dirty="0">
                <a:latin typeface="BIZ UDPゴシック" panose="020B0400000000000000" pitchFamily="50" charset="-128"/>
                <a:ea typeface="BIZ UDPゴシック" panose="020B0400000000000000" pitchFamily="50" charset="-128"/>
                <a:cs typeface="メイリオ" panose="020B0604030504040204" pitchFamily="50" charset="-128"/>
              </a:rPr>
              <a:t>＜講師からのメッセージ＞</a:t>
            </a:r>
            <a:endParaRPr lang="en-US" altLang="ja-JP" sz="1000" kern="1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spcAft>
                <a:spcPts val="0"/>
              </a:spcAft>
            </a:pPr>
            <a:r>
              <a:rPr lang="ja-JP" altLang="en-US" sz="1000" kern="100" dirty="0">
                <a:latin typeface="BIZ UDPゴシック" panose="020B0400000000000000" pitchFamily="50" charset="-128"/>
                <a:ea typeface="BIZ UDPゴシック" panose="020B0400000000000000" pitchFamily="50" charset="-128"/>
                <a:cs typeface="メイリオ" panose="020B0604030504040204" pitchFamily="50" charset="-128"/>
              </a:rPr>
              <a:t>　</a:t>
            </a:r>
            <a:endParaRPr lang="en-US" altLang="ja-JP" sz="1000" kern="1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spcAft>
                <a:spcPts val="0"/>
              </a:spcAft>
            </a:pPr>
            <a:r>
              <a:rPr lang="ja-JP" altLang="en-US" sz="1000" kern="100" dirty="0">
                <a:latin typeface="BIZ UDPゴシック" panose="020B0400000000000000" pitchFamily="50" charset="-128"/>
                <a:ea typeface="BIZ UDPゴシック" panose="020B0400000000000000" pitchFamily="50" charset="-128"/>
                <a:cs typeface="メイリオ" panose="020B0604030504040204" pitchFamily="50" charset="-128"/>
              </a:rPr>
              <a:t>　私は横浜出身なのですが、横浜にはランドマークタワーという高い建物があります。ランドマークタワーの展望台からの初日の出は見事なものです。</a:t>
            </a:r>
          </a:p>
          <a:p>
            <a:pPr>
              <a:spcAft>
                <a:spcPts val="0"/>
              </a:spcAft>
            </a:pPr>
            <a:r>
              <a:rPr lang="ja-JP" altLang="en-US" sz="1000" kern="100" dirty="0">
                <a:latin typeface="BIZ UDPゴシック" panose="020B0400000000000000" pitchFamily="50" charset="-128"/>
                <a:ea typeface="BIZ UDPゴシック" panose="020B0400000000000000" pitchFamily="50" charset="-128"/>
                <a:cs typeface="メイリオ" panose="020B0604030504040204" pitchFamily="50" charset="-128"/>
              </a:rPr>
              <a:t>　高校生のとき、初日の出を待つ長い列に並びながら展望台の床で本を読んでいました。その本には、「無限には無限に種類があって、それはカントールの対角線論法でわかる」と書いてありました。電撃が走りました。対角線論法が琴線に触れたんです。初日の出は見逃しました。</a:t>
            </a:r>
          </a:p>
          <a:p>
            <a:pPr>
              <a:spcAft>
                <a:spcPts val="0"/>
              </a:spcAft>
            </a:pPr>
            <a:r>
              <a:rPr lang="ja-JP" altLang="en-US" sz="1000" kern="100" dirty="0">
                <a:latin typeface="BIZ UDPゴシック" panose="020B0400000000000000" pitchFamily="50" charset="-128"/>
                <a:ea typeface="BIZ UDPゴシック" panose="020B0400000000000000" pitchFamily="50" charset="-128"/>
                <a:cs typeface="メイリオ" panose="020B0604030504040204" pitchFamily="50" charset="-128"/>
              </a:rPr>
              <a:t>　そして、その正月から、私は無限のことが気になって気になって仕方ありません。結局、数学者になりました。若さは無敵です。</a:t>
            </a:r>
            <a:endParaRPr lang="ja-JP" altLang="ja-JP" sz="1000" kern="100" dirty="0">
              <a:effectLst/>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7" name="テキスト ボックス 6"/>
          <p:cNvSpPr txBox="1"/>
          <p:nvPr/>
        </p:nvSpPr>
        <p:spPr>
          <a:xfrm>
            <a:off x="4480270" y="8387227"/>
            <a:ext cx="2409372" cy="830997"/>
          </a:xfrm>
          <a:prstGeom prst="rect">
            <a:avLst/>
          </a:prstGeom>
          <a:noFill/>
        </p:spPr>
        <p:txBody>
          <a:bodyPr wrap="square" rtlCol="0">
            <a:spAutoFit/>
          </a:bodyPr>
          <a:lstStyle/>
          <a:p>
            <a:r>
              <a:rPr lang="ja-JP" altLang="en-US"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受付　　 １３：３０～</a:t>
            </a:r>
            <a:endParaRPr lang="en-US" altLang="ja-JP"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講演　　 １４：００～１５：３０</a:t>
            </a:r>
            <a:endParaRPr lang="en-US" altLang="ja-JP"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交流会　１５：４５～１６：４５</a:t>
            </a:r>
            <a:endParaRPr lang="en-US" altLang="ja-JP" sz="1600"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3" name="円/楕円 12"/>
          <p:cNvSpPr/>
          <p:nvPr/>
        </p:nvSpPr>
        <p:spPr>
          <a:xfrm>
            <a:off x="48816" y="9153078"/>
            <a:ext cx="752475" cy="666750"/>
          </a:xfrm>
          <a:prstGeom prst="ellipse">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910" y="9362626"/>
            <a:ext cx="1257300" cy="276999"/>
          </a:xfrm>
          <a:prstGeom prst="rect">
            <a:avLst/>
          </a:prstGeom>
          <a:no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入場無料</a:t>
            </a:r>
          </a:p>
        </p:txBody>
      </p:sp>
      <p:sp>
        <p:nvSpPr>
          <p:cNvPr id="14" name="テキスト ボックス 13">
            <a:extLst>
              <a:ext uri="{FF2B5EF4-FFF2-40B4-BE49-F238E27FC236}">
                <a16:creationId xmlns:a16="http://schemas.microsoft.com/office/drawing/2014/main" id="{50D1AF20-919A-48DE-9BB0-CD9D68624655}"/>
              </a:ext>
            </a:extLst>
          </p:cNvPr>
          <p:cNvSpPr txBox="1"/>
          <p:nvPr/>
        </p:nvSpPr>
        <p:spPr>
          <a:xfrm>
            <a:off x="116599" y="4844987"/>
            <a:ext cx="2544286" cy="1015663"/>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講師</a:t>
            </a:r>
            <a:endParaRPr kumimoji="1" lang="en-US" altLang="ja-JP" sz="1200" dirty="0">
              <a:latin typeface="BIZ UDPゴシック" panose="020B0400000000000000" pitchFamily="50" charset="-128"/>
              <a:ea typeface="BIZ UDPゴシック" panose="020B0400000000000000" pitchFamily="50" charset="-128"/>
            </a:endParaRPr>
          </a:p>
          <a:p>
            <a:r>
              <a:rPr lang="ja-JP" altLang="en-US" sz="2400" b="1" dirty="0">
                <a:latin typeface="BIZ UDPゴシック" panose="020B0400000000000000" pitchFamily="50" charset="-128"/>
                <a:ea typeface="BIZ UDPゴシック" panose="020B0400000000000000" pitchFamily="50" charset="-128"/>
              </a:rPr>
              <a:t>松尾　信一郎</a:t>
            </a:r>
            <a:r>
              <a:rPr lang="ja-JP" altLang="en-US"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准教授</a:t>
            </a:r>
            <a:endParaRPr lang="en-US" altLang="ja-JP"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名古屋大学大学院</a:t>
            </a:r>
            <a:endParaRPr kumimoji="1"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多元数理科学研究科</a:t>
            </a:r>
            <a:endParaRPr kumimoji="1" lang="ja-JP" altLang="en-US" sz="1200" dirty="0">
              <a:latin typeface="BIZ UDPゴシック" panose="020B0400000000000000" pitchFamily="50" charset="-128"/>
              <a:ea typeface="BIZ UDPゴシック" panose="020B0400000000000000" pitchFamily="50" charset="-128"/>
            </a:endParaRPr>
          </a:p>
        </p:txBody>
      </p:sp>
      <p:pic>
        <p:nvPicPr>
          <p:cNvPr id="18" name="図 17">
            <a:extLst>
              <a:ext uri="{FF2B5EF4-FFF2-40B4-BE49-F238E27FC236}">
                <a16:creationId xmlns:a16="http://schemas.microsoft.com/office/drawing/2014/main" id="{A5777B5A-7A91-4FA0-889F-288030CBA4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301" y="1286606"/>
            <a:ext cx="6453698" cy="664327"/>
          </a:xfrm>
          <a:prstGeom prst="rect">
            <a:avLst/>
          </a:prstGeom>
        </p:spPr>
      </p:pic>
      <p:pic>
        <p:nvPicPr>
          <p:cNvPr id="5" name="図 4" descr="背景パターン が含まれている画像&#10;&#10;自動的に生成された説明">
            <a:extLst>
              <a:ext uri="{FF2B5EF4-FFF2-40B4-BE49-F238E27FC236}">
                <a16:creationId xmlns:a16="http://schemas.microsoft.com/office/drawing/2014/main" id="{1CF6793E-562C-42A3-AB37-EEEB49177F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34713" y="5501102"/>
            <a:ext cx="2544286" cy="1908215"/>
          </a:xfrm>
          <a:prstGeom prst="ellipse">
            <a:avLst/>
          </a:prstGeom>
          <a:ln>
            <a:noFill/>
          </a:ln>
          <a:effectLst>
            <a:softEdge rad="112500"/>
          </a:effectLst>
        </p:spPr>
      </p:pic>
      <p:pic>
        <p:nvPicPr>
          <p:cNvPr id="8" name="図 7" descr="ロゴ&#10;&#10;自動的に生成された説明">
            <a:extLst>
              <a:ext uri="{FF2B5EF4-FFF2-40B4-BE49-F238E27FC236}">
                <a16:creationId xmlns:a16="http://schemas.microsoft.com/office/drawing/2014/main" id="{491683EE-4D9D-414E-99AF-53C42EFF2D6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92682" y="5576301"/>
            <a:ext cx="1575320" cy="121483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7" name="図 16" descr="ブロッコリーのクローズアップ&#10;&#10;自動的に生成された説明">
            <a:extLst>
              <a:ext uri="{FF2B5EF4-FFF2-40B4-BE49-F238E27FC236}">
                <a16:creationId xmlns:a16="http://schemas.microsoft.com/office/drawing/2014/main" id="{CD59523F-8FD3-4EAD-AB6B-E2338965A99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5907" y="6048170"/>
            <a:ext cx="2216775" cy="1485932"/>
          </a:xfrm>
          <a:prstGeom prst="rect">
            <a:avLst/>
          </a:prstGeom>
          <a:ln>
            <a:noFill/>
          </a:ln>
          <a:effectLst>
            <a:softEdge rad="112500"/>
          </a:effectLst>
        </p:spPr>
      </p:pic>
      <p:pic>
        <p:nvPicPr>
          <p:cNvPr id="20" name="図 19">
            <a:extLst>
              <a:ext uri="{FF2B5EF4-FFF2-40B4-BE49-F238E27FC236}">
                <a16:creationId xmlns:a16="http://schemas.microsoft.com/office/drawing/2014/main" id="{87A06356-4ED6-4704-9B1B-C769083F21A1}"/>
              </a:ext>
            </a:extLst>
          </p:cNvPr>
          <p:cNvPicPr>
            <a:picLocks noChangeAspect="1"/>
          </p:cNvPicPr>
          <p:nvPr/>
        </p:nvPicPr>
        <p:blipFill>
          <a:blip r:embed="rId7" cstate="print">
            <a:alphaModFix amt="20000"/>
            <a:extLst>
              <a:ext uri="{28A0092B-C50C-407E-A947-70E740481C1C}">
                <a14:useLocalDpi xmlns:a14="http://schemas.microsoft.com/office/drawing/2010/main" val="0"/>
              </a:ext>
            </a:extLst>
          </a:blip>
          <a:stretch>
            <a:fillRect/>
          </a:stretch>
        </p:blipFill>
        <p:spPr>
          <a:xfrm>
            <a:off x="179001" y="334230"/>
            <a:ext cx="6305715" cy="2667310"/>
          </a:xfrm>
          <a:prstGeom prst="rect">
            <a:avLst/>
          </a:prstGeom>
        </p:spPr>
      </p:pic>
      <p:pic>
        <p:nvPicPr>
          <p:cNvPr id="10" name="図 9">
            <a:extLst>
              <a:ext uri="{FF2B5EF4-FFF2-40B4-BE49-F238E27FC236}">
                <a16:creationId xmlns:a16="http://schemas.microsoft.com/office/drawing/2014/main" id="{8F416A4B-3CDD-4845-BC46-6C196684B82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5575" y="2752398"/>
            <a:ext cx="2031325" cy="2031325"/>
          </a:xfrm>
          <a:prstGeom prst="rect">
            <a:avLst/>
          </a:prstGeom>
        </p:spPr>
      </p:pic>
    </p:spTree>
    <p:extLst>
      <p:ext uri="{BB962C8B-B14F-4D97-AF65-F5344CB8AC3E}">
        <p14:creationId xmlns:p14="http://schemas.microsoft.com/office/powerpoint/2010/main" val="10550904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4063</TotalTime>
  <Words>293</Words>
  <Application>Microsoft Office PowerPoint</Application>
  <PresentationFormat>A4 210 x 297 mm</PresentationFormat>
  <Paragraphs>31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メイリオ</vt:lpstr>
      <vt:lpstr>Arial</vt:lpstr>
      <vt:lpstr>Calibri</vt:lpstr>
      <vt:lpstr>Calibri Light</vt:lpstr>
      <vt:lpstr>Office テーマ</vt:lpstr>
      <vt:lpstr>PowerPoint プレゼンテーション</vt:lpstr>
    </vt:vector>
  </TitlesOfParts>
  <Company>愛知県教育委員会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tea046</dc:creator>
  <cp:lastModifiedBy>中村　アレクザンダー亮二</cp:lastModifiedBy>
  <cp:revision>152</cp:revision>
  <cp:lastPrinted>2020-08-20T03:14:45Z</cp:lastPrinted>
  <dcterms:created xsi:type="dcterms:W3CDTF">2014-05-29T10:19:13Z</dcterms:created>
  <dcterms:modified xsi:type="dcterms:W3CDTF">2021-06-11T05:48:33Z</dcterms:modified>
</cp:coreProperties>
</file>