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Lst>
  <p:sldSz cx="6858000" cy="9906000" type="A4"/>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4A7A"/>
    <a:srgbClr val="00FF00"/>
    <a:srgbClr val="008E40"/>
    <a:srgbClr val="99FF66"/>
    <a:srgbClr val="FFFF66"/>
    <a:srgbClr val="66FF66"/>
    <a:srgbClr val="FFFFFF"/>
    <a:srgbClr val="FFFF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8" d="100"/>
          <a:sy n="78" d="100"/>
        </p:scale>
        <p:origin x="2760"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1CD7362-FD76-48E9-BD13-12D47B21B515}" type="datetimeFigureOut">
              <a:rPr kumimoji="1" lang="ja-JP" altLang="en-US" smtClean="0"/>
              <a:t>2021/8/24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F26B72F-8144-424E-8491-A480C51FFB4F}" type="slidenum">
              <a:rPr kumimoji="1" lang="ja-JP" altLang="en-US" smtClean="0"/>
              <a:t>‹#›</a:t>
            </a:fld>
            <a:endParaRPr kumimoji="1" lang="ja-JP" altLang="en-US"/>
          </a:p>
        </p:txBody>
      </p:sp>
    </p:spTree>
    <p:extLst>
      <p:ext uri="{BB962C8B-B14F-4D97-AF65-F5344CB8AC3E}">
        <p14:creationId xmlns:p14="http://schemas.microsoft.com/office/powerpoint/2010/main" val="2786324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1CD7362-FD76-48E9-BD13-12D47B21B515}" type="datetimeFigureOut">
              <a:rPr kumimoji="1" lang="ja-JP" altLang="en-US" smtClean="0"/>
              <a:t>2021/8/24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F26B72F-8144-424E-8491-A480C51FFB4F}" type="slidenum">
              <a:rPr kumimoji="1" lang="ja-JP" altLang="en-US" smtClean="0"/>
              <a:t>‹#›</a:t>
            </a:fld>
            <a:endParaRPr kumimoji="1" lang="ja-JP" altLang="en-US"/>
          </a:p>
        </p:txBody>
      </p:sp>
    </p:spTree>
    <p:extLst>
      <p:ext uri="{BB962C8B-B14F-4D97-AF65-F5344CB8AC3E}">
        <p14:creationId xmlns:p14="http://schemas.microsoft.com/office/powerpoint/2010/main" val="3006373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1CD7362-FD76-48E9-BD13-12D47B21B515}" type="datetimeFigureOut">
              <a:rPr kumimoji="1" lang="ja-JP" altLang="en-US" smtClean="0"/>
              <a:t>2021/8/24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F26B72F-8144-424E-8491-A480C51FFB4F}" type="slidenum">
              <a:rPr kumimoji="1" lang="ja-JP" altLang="en-US" smtClean="0"/>
              <a:t>‹#›</a:t>
            </a:fld>
            <a:endParaRPr kumimoji="1" lang="ja-JP" altLang="en-US"/>
          </a:p>
        </p:txBody>
      </p:sp>
    </p:spTree>
    <p:extLst>
      <p:ext uri="{BB962C8B-B14F-4D97-AF65-F5344CB8AC3E}">
        <p14:creationId xmlns:p14="http://schemas.microsoft.com/office/powerpoint/2010/main" val="723664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1CD7362-FD76-48E9-BD13-12D47B21B515}" type="datetimeFigureOut">
              <a:rPr kumimoji="1" lang="ja-JP" altLang="en-US" smtClean="0"/>
              <a:t>2021/8/24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F26B72F-8144-424E-8491-A480C51FFB4F}" type="slidenum">
              <a:rPr kumimoji="1" lang="ja-JP" altLang="en-US" smtClean="0"/>
              <a:t>‹#›</a:t>
            </a:fld>
            <a:endParaRPr kumimoji="1" lang="ja-JP" altLang="en-US"/>
          </a:p>
        </p:txBody>
      </p:sp>
    </p:spTree>
    <p:extLst>
      <p:ext uri="{BB962C8B-B14F-4D97-AF65-F5344CB8AC3E}">
        <p14:creationId xmlns:p14="http://schemas.microsoft.com/office/powerpoint/2010/main" val="3013352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1CD7362-FD76-48E9-BD13-12D47B21B515}" type="datetimeFigureOut">
              <a:rPr kumimoji="1" lang="ja-JP" altLang="en-US" smtClean="0"/>
              <a:t>2021/8/24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F26B72F-8144-424E-8491-A480C51FFB4F}" type="slidenum">
              <a:rPr kumimoji="1" lang="ja-JP" altLang="en-US" smtClean="0"/>
              <a:t>‹#›</a:t>
            </a:fld>
            <a:endParaRPr kumimoji="1" lang="ja-JP" altLang="en-US"/>
          </a:p>
        </p:txBody>
      </p:sp>
    </p:spTree>
    <p:extLst>
      <p:ext uri="{BB962C8B-B14F-4D97-AF65-F5344CB8AC3E}">
        <p14:creationId xmlns:p14="http://schemas.microsoft.com/office/powerpoint/2010/main" val="621974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1CD7362-FD76-48E9-BD13-12D47B21B515}" type="datetimeFigureOut">
              <a:rPr kumimoji="1" lang="ja-JP" altLang="en-US" smtClean="0"/>
              <a:t>2021/8/24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F26B72F-8144-424E-8491-A480C51FFB4F}" type="slidenum">
              <a:rPr kumimoji="1" lang="ja-JP" altLang="en-US" smtClean="0"/>
              <a:t>‹#›</a:t>
            </a:fld>
            <a:endParaRPr kumimoji="1" lang="ja-JP" altLang="en-US"/>
          </a:p>
        </p:txBody>
      </p:sp>
    </p:spTree>
    <p:extLst>
      <p:ext uri="{BB962C8B-B14F-4D97-AF65-F5344CB8AC3E}">
        <p14:creationId xmlns:p14="http://schemas.microsoft.com/office/powerpoint/2010/main" val="1324577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1CD7362-FD76-48E9-BD13-12D47B21B515}" type="datetimeFigureOut">
              <a:rPr kumimoji="1" lang="ja-JP" altLang="en-US" smtClean="0"/>
              <a:t>2021/8/24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F26B72F-8144-424E-8491-A480C51FFB4F}" type="slidenum">
              <a:rPr kumimoji="1" lang="ja-JP" altLang="en-US" smtClean="0"/>
              <a:t>‹#›</a:t>
            </a:fld>
            <a:endParaRPr kumimoji="1" lang="ja-JP" altLang="en-US"/>
          </a:p>
        </p:txBody>
      </p:sp>
    </p:spTree>
    <p:extLst>
      <p:ext uri="{BB962C8B-B14F-4D97-AF65-F5344CB8AC3E}">
        <p14:creationId xmlns:p14="http://schemas.microsoft.com/office/powerpoint/2010/main" val="2052287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1CD7362-FD76-48E9-BD13-12D47B21B515}" type="datetimeFigureOut">
              <a:rPr kumimoji="1" lang="ja-JP" altLang="en-US" smtClean="0"/>
              <a:t>2021/8/24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F26B72F-8144-424E-8491-A480C51FFB4F}" type="slidenum">
              <a:rPr kumimoji="1" lang="ja-JP" altLang="en-US" smtClean="0"/>
              <a:t>‹#›</a:t>
            </a:fld>
            <a:endParaRPr kumimoji="1" lang="ja-JP" altLang="en-US"/>
          </a:p>
        </p:txBody>
      </p:sp>
    </p:spTree>
    <p:extLst>
      <p:ext uri="{BB962C8B-B14F-4D97-AF65-F5344CB8AC3E}">
        <p14:creationId xmlns:p14="http://schemas.microsoft.com/office/powerpoint/2010/main" val="394240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CD7362-FD76-48E9-BD13-12D47B21B515}" type="datetimeFigureOut">
              <a:rPr kumimoji="1" lang="ja-JP" altLang="en-US" smtClean="0"/>
              <a:t>2021/8/24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F26B72F-8144-424E-8491-A480C51FFB4F}" type="slidenum">
              <a:rPr kumimoji="1" lang="ja-JP" altLang="en-US" smtClean="0"/>
              <a:t>‹#›</a:t>
            </a:fld>
            <a:endParaRPr kumimoji="1" lang="ja-JP" altLang="en-US"/>
          </a:p>
        </p:txBody>
      </p:sp>
    </p:spTree>
    <p:extLst>
      <p:ext uri="{BB962C8B-B14F-4D97-AF65-F5344CB8AC3E}">
        <p14:creationId xmlns:p14="http://schemas.microsoft.com/office/powerpoint/2010/main" val="3194351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1CD7362-FD76-48E9-BD13-12D47B21B515}" type="datetimeFigureOut">
              <a:rPr kumimoji="1" lang="ja-JP" altLang="en-US" smtClean="0"/>
              <a:t>2021/8/24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F26B72F-8144-424E-8491-A480C51FFB4F}" type="slidenum">
              <a:rPr kumimoji="1" lang="ja-JP" altLang="en-US" smtClean="0"/>
              <a:t>‹#›</a:t>
            </a:fld>
            <a:endParaRPr kumimoji="1" lang="ja-JP" altLang="en-US"/>
          </a:p>
        </p:txBody>
      </p:sp>
    </p:spTree>
    <p:extLst>
      <p:ext uri="{BB962C8B-B14F-4D97-AF65-F5344CB8AC3E}">
        <p14:creationId xmlns:p14="http://schemas.microsoft.com/office/powerpoint/2010/main" val="3504005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1CD7362-FD76-48E9-BD13-12D47B21B515}" type="datetimeFigureOut">
              <a:rPr kumimoji="1" lang="ja-JP" altLang="en-US" smtClean="0"/>
              <a:t>2021/8/24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F26B72F-8144-424E-8491-A480C51FFB4F}" type="slidenum">
              <a:rPr kumimoji="1" lang="ja-JP" altLang="en-US" smtClean="0"/>
              <a:t>‹#›</a:t>
            </a:fld>
            <a:endParaRPr kumimoji="1" lang="ja-JP" altLang="en-US"/>
          </a:p>
        </p:txBody>
      </p:sp>
    </p:spTree>
    <p:extLst>
      <p:ext uri="{BB962C8B-B14F-4D97-AF65-F5344CB8AC3E}">
        <p14:creationId xmlns:p14="http://schemas.microsoft.com/office/powerpoint/2010/main" val="1930538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1CD7362-FD76-48E9-BD13-12D47B21B515}" type="datetimeFigureOut">
              <a:rPr kumimoji="1" lang="ja-JP" altLang="en-US" smtClean="0"/>
              <a:t>2021/8/24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F26B72F-8144-424E-8491-A480C51FFB4F}" type="slidenum">
              <a:rPr kumimoji="1" lang="ja-JP" altLang="en-US" smtClean="0"/>
              <a:t>‹#›</a:t>
            </a:fld>
            <a:endParaRPr kumimoji="1" lang="ja-JP" altLang="en-US"/>
          </a:p>
        </p:txBody>
      </p:sp>
    </p:spTree>
    <p:extLst>
      <p:ext uri="{BB962C8B-B14F-4D97-AF65-F5344CB8AC3E}">
        <p14:creationId xmlns:p14="http://schemas.microsoft.com/office/powerpoint/2010/main" val="4243089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tile tx="0" ty="0" sx="100000" sy="100000" flip="none" algn="tl"/>
        </a:blipFill>
        <a:effectLst/>
      </p:bgPr>
    </p:bg>
    <p:spTree>
      <p:nvGrpSpPr>
        <p:cNvPr id="1" name=""/>
        <p:cNvGrpSpPr/>
        <p:nvPr/>
      </p:nvGrpSpPr>
      <p:grpSpPr>
        <a:xfrm>
          <a:off x="0" y="0"/>
          <a:ext cx="0" cy="0"/>
          <a:chOff x="0" y="0"/>
          <a:chExt cx="0" cy="0"/>
        </a:xfrm>
      </p:grpSpPr>
      <p:pic>
        <p:nvPicPr>
          <p:cNvPr id="3" name="図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36994" y="160319"/>
            <a:ext cx="859589" cy="859589"/>
          </a:xfrm>
          <a:prstGeom prst="rect">
            <a:avLst/>
          </a:prstGeom>
          <a:noFill/>
        </p:spPr>
      </p:pic>
      <p:sp>
        <p:nvSpPr>
          <p:cNvPr id="12" name="AutoShape 2" descr="「Cエレガンス」の画像検索結果"/>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 name="正方形/長方形 3"/>
          <p:cNvSpPr/>
          <p:nvPr/>
        </p:nvSpPr>
        <p:spPr>
          <a:xfrm>
            <a:off x="243294" y="278082"/>
            <a:ext cx="6660776" cy="2657138"/>
          </a:xfrm>
          <a:prstGeom prst="rect">
            <a:avLst/>
          </a:prstGeom>
          <a:noFill/>
        </p:spPr>
        <p:txBody>
          <a:bodyPr wrap="square">
            <a:spAutoFit/>
            <a:scene3d>
              <a:camera prst="orthographicFront"/>
              <a:lightRig rig="harsh" dir="t"/>
            </a:scene3d>
            <a:sp3d prstMaterial="matte">
              <a:contourClr>
                <a:schemeClr val="bg1">
                  <a:lumMod val="65000"/>
                </a:schemeClr>
              </a:contourClr>
            </a:sp3d>
          </a:bodyPr>
          <a:lstStyle/>
          <a:p>
            <a:r>
              <a:rPr lang="ja-JP" altLang="en-US" sz="1600" b="1" dirty="0">
                <a:ln/>
                <a:solidFill>
                  <a:srgbClr val="002060"/>
                </a:solidFill>
                <a:latin typeface="BIZ UDPゴシック" panose="020B0400000000000000" pitchFamily="50" charset="-128"/>
                <a:ea typeface="BIZ UDPゴシック" panose="020B0400000000000000" pitchFamily="50" charset="-128"/>
                <a:cs typeface="メイリオ" panose="020B0604030504040204" pitchFamily="50" charset="-128"/>
              </a:rPr>
              <a:t>愛知県立半田高等学校</a:t>
            </a:r>
            <a:endParaRPr lang="en-US" altLang="ja-JP" sz="1600" b="1" dirty="0">
              <a:ln/>
              <a:solidFill>
                <a:srgbClr val="002060"/>
              </a:solidFill>
              <a:latin typeface="BIZ UDPゴシック" panose="020B0400000000000000" pitchFamily="50" charset="-128"/>
              <a:ea typeface="BIZ UDPゴシック" panose="020B0400000000000000" pitchFamily="50" charset="-128"/>
              <a:cs typeface="メイリオ" panose="020B0604030504040204" pitchFamily="50" charset="-128"/>
            </a:endParaRPr>
          </a:p>
          <a:p>
            <a:endParaRPr lang="en-US" altLang="ja-JP" sz="1600" b="1" dirty="0">
              <a:ln/>
              <a:solidFill>
                <a:srgbClr val="002060"/>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a:spcAft>
                <a:spcPts val="600"/>
              </a:spcAft>
            </a:pPr>
            <a:r>
              <a:rPr lang="ja-JP" altLang="en-US" sz="1600" b="1" dirty="0">
                <a:ln/>
                <a:solidFill>
                  <a:srgbClr val="002060"/>
                </a:solidFill>
                <a:latin typeface="BIZ UDPゴシック" panose="020B0400000000000000" pitchFamily="50" charset="-128"/>
                <a:ea typeface="BIZ UDPゴシック" panose="020B0400000000000000" pitchFamily="50" charset="-128"/>
                <a:cs typeface="メイリオ" panose="020B0604030504040204" pitchFamily="50" charset="-128"/>
              </a:rPr>
              <a:t>令和３年度　第３回サイエンスコミュニケーション</a:t>
            </a:r>
            <a:endParaRPr lang="en-US" altLang="ja-JP" sz="1600" b="1" dirty="0">
              <a:ln/>
              <a:solidFill>
                <a:srgbClr val="002060"/>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a:spcAft>
                <a:spcPts val="600"/>
              </a:spcAft>
            </a:pPr>
            <a:endParaRPr lang="en-US" altLang="ja-JP" sz="1600" b="1" dirty="0">
              <a:ln/>
              <a:solidFill>
                <a:srgbClr val="002060"/>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a:lnSpc>
                <a:spcPts val="3400"/>
              </a:lnSpc>
            </a:pPr>
            <a:endParaRPr lang="en-US" altLang="ja-JP" sz="5400" b="1" dirty="0">
              <a:solidFill>
                <a:srgbClr val="002060"/>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a:lnSpc>
                <a:spcPts val="3400"/>
              </a:lnSpc>
            </a:pPr>
            <a:r>
              <a:rPr lang="ja-JP" altLang="en-US" sz="1400" dirty="0">
                <a:solidFill>
                  <a:srgbClr val="002060"/>
                </a:solidFill>
                <a:latin typeface="BIZ UDPゴシック" panose="020B0400000000000000" pitchFamily="50" charset="-128"/>
                <a:ea typeface="BIZ UDPゴシック" panose="020B0400000000000000" pitchFamily="50" charset="-128"/>
                <a:cs typeface="メイリオ" panose="020B0604030504040204" pitchFamily="50" charset="-128"/>
              </a:rPr>
              <a:t>　　　　</a:t>
            </a:r>
            <a:r>
              <a:rPr lang="en-US" altLang="ja-JP" sz="1400" dirty="0">
                <a:solidFill>
                  <a:srgbClr val="002060"/>
                </a:solidFill>
                <a:latin typeface="BIZ UDPゴシック" panose="020B0400000000000000" pitchFamily="50" charset="-128"/>
                <a:ea typeface="BIZ UDPゴシック" panose="020B0400000000000000" pitchFamily="50" charset="-128"/>
                <a:cs typeface="メイリオ" panose="020B0604030504040204" pitchFamily="50" charset="-128"/>
              </a:rPr>
              <a:t>Keyword</a:t>
            </a:r>
          </a:p>
          <a:p>
            <a:pPr algn="ctr"/>
            <a:r>
              <a:rPr lang="ja-JP" altLang="en-US" sz="1600" b="1" dirty="0">
                <a:solidFill>
                  <a:srgbClr val="002060"/>
                </a:solidFill>
                <a:latin typeface="BIZ UDPゴシック" panose="020B0400000000000000" pitchFamily="50" charset="-128"/>
                <a:ea typeface="BIZ UDPゴシック" panose="020B0400000000000000" pitchFamily="50" charset="-128"/>
              </a:rPr>
              <a:t>材料工学、半導体、セラミクス、</a:t>
            </a:r>
            <a:r>
              <a:rPr lang="en-US" altLang="ja-JP" sz="1600" b="1" dirty="0">
                <a:solidFill>
                  <a:srgbClr val="002060"/>
                </a:solidFill>
                <a:latin typeface="BIZ UDPゴシック" panose="020B0400000000000000" pitchFamily="50" charset="-128"/>
                <a:ea typeface="BIZ UDPゴシック" panose="020B0400000000000000" pitchFamily="50" charset="-128"/>
              </a:rPr>
              <a:t>CO</a:t>
            </a:r>
            <a:r>
              <a:rPr lang="en-US" altLang="ja-JP" sz="1600" b="1" baseline="-25000" dirty="0">
                <a:solidFill>
                  <a:srgbClr val="002060"/>
                </a:solidFill>
                <a:latin typeface="BIZ UDPゴシック" panose="020B0400000000000000" pitchFamily="50" charset="-128"/>
                <a:ea typeface="BIZ UDPゴシック" panose="020B0400000000000000" pitchFamily="50" charset="-128"/>
              </a:rPr>
              <a:t>2</a:t>
            </a:r>
            <a:r>
              <a:rPr lang="ja-JP" altLang="en-US" sz="1600" b="1" dirty="0">
                <a:solidFill>
                  <a:srgbClr val="002060"/>
                </a:solidFill>
                <a:latin typeface="BIZ UDPゴシック" panose="020B0400000000000000" pitchFamily="50" charset="-128"/>
                <a:ea typeface="BIZ UDPゴシック" panose="020B0400000000000000" pitchFamily="50" charset="-128"/>
              </a:rPr>
              <a:t>削減、</a:t>
            </a:r>
            <a:endParaRPr lang="en-US" altLang="ja-JP" sz="1600" b="1" dirty="0">
              <a:solidFill>
                <a:srgbClr val="002060"/>
              </a:solidFill>
              <a:latin typeface="BIZ UDPゴシック" panose="020B0400000000000000" pitchFamily="50" charset="-128"/>
              <a:ea typeface="BIZ UDPゴシック" panose="020B0400000000000000" pitchFamily="50" charset="-128"/>
            </a:endParaRPr>
          </a:p>
          <a:p>
            <a:pPr algn="ctr"/>
            <a:r>
              <a:rPr lang="ja-JP" altLang="en-US" sz="1600" b="1" dirty="0">
                <a:solidFill>
                  <a:srgbClr val="002060"/>
                </a:solidFill>
                <a:latin typeface="BIZ UDPゴシック" panose="020B0400000000000000" pitchFamily="50" charset="-128"/>
                <a:ea typeface="BIZ UDPゴシック" panose="020B0400000000000000" pitchFamily="50" charset="-128"/>
              </a:rPr>
              <a:t>電気自動車、人工知能、ベンチャー</a:t>
            </a:r>
            <a:r>
              <a:rPr lang="en-US" altLang="ja-JP" sz="1600" b="1" dirty="0">
                <a:solidFill>
                  <a:srgbClr val="002060"/>
                </a:solidFill>
                <a:latin typeface="BIZ UDPゴシック" panose="020B0400000000000000" pitchFamily="50" charset="-128"/>
                <a:ea typeface="BIZ UDPゴシック" panose="020B0400000000000000" pitchFamily="50" charset="-128"/>
              </a:rPr>
              <a:t> </a:t>
            </a:r>
            <a:endParaRPr lang="ja-JP" altLang="ja-JP" sz="1600" b="1" dirty="0">
              <a:solidFill>
                <a:srgbClr val="002060"/>
              </a:solidFill>
              <a:latin typeface="BIZ UDPゴシック" panose="020B0400000000000000" pitchFamily="50" charset="-128"/>
              <a:ea typeface="BIZ UDPゴシック" panose="020B0400000000000000" pitchFamily="50" charset="-128"/>
            </a:endParaRPr>
          </a:p>
        </p:txBody>
      </p:sp>
      <p:sp>
        <p:nvSpPr>
          <p:cNvPr id="16" name="テキスト ボックス 15"/>
          <p:cNvSpPr txBox="1"/>
          <p:nvPr/>
        </p:nvSpPr>
        <p:spPr>
          <a:xfrm>
            <a:off x="-5531918" y="7409317"/>
            <a:ext cx="3513941" cy="338554"/>
          </a:xfrm>
          <a:prstGeom prst="rect">
            <a:avLst/>
          </a:prstGeom>
          <a:noFill/>
        </p:spPr>
        <p:txBody>
          <a:bodyPr wrap="square" rtlCol="0">
            <a:spAutoFit/>
          </a:bodyPr>
          <a:lstStyle/>
          <a:p>
            <a:r>
              <a:rPr kumimoji="1" lang="en-US" altLang="ja-JP" sz="1600" dirty="0">
                <a:latin typeface="BIZ UDPゴシック" panose="020B0400000000000000" pitchFamily="50" charset="-128"/>
                <a:ea typeface="BIZ UDPゴシック" panose="020B0400000000000000" pitchFamily="50" charset="-128"/>
              </a:rPr>
              <a:t>※</a:t>
            </a:r>
            <a:r>
              <a:rPr kumimoji="1" lang="ja-JP" altLang="en-US" sz="1600" dirty="0">
                <a:latin typeface="BIZ UDPゴシック" panose="020B0400000000000000" pitchFamily="50" charset="-128"/>
                <a:ea typeface="BIZ UDPゴシック" panose="020B0400000000000000" pitchFamily="50" charset="-128"/>
              </a:rPr>
              <a:t>申込はＳＳＨ通信もしくはＡｌｅｘまで</a:t>
            </a:r>
          </a:p>
        </p:txBody>
      </p:sp>
      <p:sp>
        <p:nvSpPr>
          <p:cNvPr id="23" name="正方形/長方形 22"/>
          <p:cNvSpPr/>
          <p:nvPr/>
        </p:nvSpPr>
        <p:spPr>
          <a:xfrm>
            <a:off x="2330217" y="2876418"/>
            <a:ext cx="4237892" cy="2123658"/>
          </a:xfrm>
          <a:prstGeom prst="rect">
            <a:avLst/>
          </a:prstGeom>
        </p:spPr>
        <p:txBody>
          <a:bodyPr wrap="square">
            <a:spAutoFit/>
          </a:bodyPr>
          <a:lstStyle/>
          <a:p>
            <a:pPr>
              <a:spcAft>
                <a:spcPts val="0"/>
              </a:spcAft>
            </a:pPr>
            <a:r>
              <a:rPr lang="en-US" altLang="ja-JP" sz="1100" dirty="0">
                <a:latin typeface="BIZ UDPゴシック" panose="020B0400000000000000" pitchFamily="50" charset="-128"/>
                <a:ea typeface="BIZ UDPゴシック" panose="020B0400000000000000" pitchFamily="50" charset="-128"/>
              </a:rPr>
              <a:t>CO</a:t>
            </a:r>
            <a:r>
              <a:rPr lang="en-US" altLang="ja-JP" sz="1100" baseline="-25000" dirty="0">
                <a:latin typeface="BIZ UDPゴシック" panose="020B0400000000000000" pitchFamily="50" charset="-128"/>
                <a:ea typeface="BIZ UDPゴシック" panose="020B0400000000000000" pitchFamily="50" charset="-128"/>
              </a:rPr>
              <a:t>2</a:t>
            </a:r>
            <a:r>
              <a:rPr lang="ja-JP" altLang="en-US" sz="1100" dirty="0">
                <a:latin typeface="BIZ UDPゴシック" panose="020B0400000000000000" pitchFamily="50" charset="-128"/>
                <a:ea typeface="BIZ UDPゴシック" panose="020B0400000000000000" pitchFamily="50" charset="-128"/>
              </a:rPr>
              <a:t>削減には、大きく二つの方法がある。一つは石油などの化石燃料をなるべく使わないようにすること、もう一つはそもそもエネルギーを無駄にしないことである。私たちの研究室では、</a:t>
            </a:r>
            <a:r>
              <a:rPr lang="en-US" altLang="ja-JP" sz="1100" dirty="0" err="1">
                <a:latin typeface="BIZ UDPゴシック" panose="020B0400000000000000" pitchFamily="50" charset="-128"/>
                <a:ea typeface="BIZ UDPゴシック" panose="020B0400000000000000" pitchFamily="50" charset="-128"/>
              </a:rPr>
              <a:t>SiC</a:t>
            </a:r>
            <a:r>
              <a:rPr lang="ja-JP" altLang="en-US" sz="1100" dirty="0">
                <a:latin typeface="BIZ UDPゴシック" panose="020B0400000000000000" pitchFamily="50" charset="-128"/>
                <a:ea typeface="BIZ UDPゴシック" panose="020B0400000000000000" pitchFamily="50" charset="-128"/>
              </a:rPr>
              <a:t>という半導体材料を開発している。これを用いると電気自動車をはじめとする様々な電気を用いる製品の効率が向上する。また、</a:t>
            </a:r>
            <a:r>
              <a:rPr lang="en-US" altLang="ja-JP" sz="1100" dirty="0" err="1">
                <a:latin typeface="BIZ UDPゴシック" panose="020B0400000000000000" pitchFamily="50" charset="-128"/>
                <a:ea typeface="BIZ UDPゴシック" panose="020B0400000000000000" pitchFamily="50" charset="-128"/>
              </a:rPr>
              <a:t>AlN</a:t>
            </a:r>
            <a:r>
              <a:rPr lang="ja-JP" altLang="en-US" sz="1100" dirty="0">
                <a:latin typeface="BIZ UDPゴシック" panose="020B0400000000000000" pitchFamily="50" charset="-128"/>
                <a:ea typeface="BIZ UDPゴシック" panose="020B0400000000000000" pitchFamily="50" charset="-128"/>
              </a:rPr>
              <a:t>というセラミクスの開発も行っている。これを用いると様々な電化製品が放出する熱を効率よく取り除くことができ、冷却のエネルギーを減らすことができる。これらの開発は、地道な実験結果によるちょっとした気づきや発想の転換が起点となり、最近では人工知能技術を用いてこれらを発展させ、さらに大学発ベンチャーを作り、これらの素材を社会に広めていく。私たちの研究室では、このすべてを行っているので、それを紹介する。</a:t>
            </a:r>
            <a:endParaRPr lang="ja-JP" altLang="ja-JP" sz="1100" kern="100" dirty="0">
              <a:effectLst/>
              <a:latin typeface="BIZ UDPゴシック" panose="020B0400000000000000" pitchFamily="50" charset="-128"/>
              <a:ea typeface="BIZ UDPゴシック" panose="020B0400000000000000" pitchFamily="50" charset="-128"/>
              <a:cs typeface="メイリオ" panose="020B0604030504040204" pitchFamily="50" charset="-128"/>
            </a:endParaRPr>
          </a:p>
        </p:txBody>
      </p:sp>
      <p:grpSp>
        <p:nvGrpSpPr>
          <p:cNvPr id="19" name="グループ化 18">
            <a:extLst>
              <a:ext uri="{FF2B5EF4-FFF2-40B4-BE49-F238E27FC236}">
                <a16:creationId xmlns:a16="http://schemas.microsoft.com/office/drawing/2014/main" id="{D90A5EE4-94C1-4C62-8809-57A25FC707D3}"/>
              </a:ext>
            </a:extLst>
          </p:cNvPr>
          <p:cNvGrpSpPr/>
          <p:nvPr/>
        </p:nvGrpSpPr>
        <p:grpSpPr>
          <a:xfrm>
            <a:off x="0" y="7644923"/>
            <a:ext cx="6858000" cy="1841530"/>
            <a:chOff x="0" y="8064470"/>
            <a:chExt cx="6858000" cy="1841530"/>
          </a:xfrm>
        </p:grpSpPr>
        <p:sp>
          <p:nvSpPr>
            <p:cNvPr id="9" name="正方形/長方形 8"/>
            <p:cNvSpPr/>
            <p:nvPr/>
          </p:nvSpPr>
          <p:spPr>
            <a:xfrm>
              <a:off x="0" y="8064470"/>
              <a:ext cx="6858000" cy="1841530"/>
            </a:xfrm>
            <a:prstGeom prst="rect">
              <a:avLst/>
            </a:prstGeom>
            <a:solidFill>
              <a:srgbClr val="002060"/>
            </a:solidFill>
            <a:ln w="38100">
              <a:noFill/>
            </a:ln>
          </p:spPr>
          <p:style>
            <a:lnRef idx="2">
              <a:schemeClr val="accent2"/>
            </a:lnRef>
            <a:fillRef idx="1">
              <a:schemeClr val="lt1"/>
            </a:fillRef>
            <a:effectRef idx="0">
              <a:schemeClr val="accent2"/>
            </a:effectRef>
            <a:fontRef idx="minor">
              <a:schemeClr val="dk1"/>
            </a:fontRef>
          </p:style>
          <p:txBody>
            <a:bodyPr wrap="square">
              <a:spAutoFit/>
            </a:bodyPr>
            <a:lstStyle/>
            <a:p>
              <a:pPr algn="ctr">
                <a:lnSpc>
                  <a:spcPts val="1800"/>
                </a:lnSpc>
                <a:spcBef>
                  <a:spcPts val="7800"/>
                </a:spcBef>
              </a:pPr>
              <a:endParaRPr lang="en-US" altLang="ja-JP" sz="1100" spc="-15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algn="ctr">
                <a:lnSpc>
                  <a:spcPts val="2000"/>
                </a:lnSpc>
              </a:pPr>
              <a:r>
                <a:rPr lang="ja-JP" altLang="en-US" sz="2400" i="0" u="none" strike="noStrike" spc="-150" baseline="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rPr>
                <a:t>１０月１６日（土）　　　</a:t>
              </a:r>
              <a:r>
                <a:rPr lang="en-US" altLang="ja-JP" sz="2400" i="0" u="none" strike="noStrike" spc="-150" baseline="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rPr>
                <a:t>1</a:t>
              </a:r>
              <a:r>
                <a:rPr lang="ja-JP" altLang="en-US" sz="2400" i="0" u="none" strike="noStrike" spc="-150" baseline="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rPr>
                <a:t>４</a:t>
              </a:r>
              <a:r>
                <a:rPr lang="en-US" altLang="ja-JP" sz="2400" i="0" u="none" strike="noStrike" spc="-150" baseline="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ja-JP" altLang="en-US" sz="2400" i="0" u="none" strike="noStrike" spc="-150" baseline="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rPr>
                <a:t>００～１５</a:t>
              </a:r>
              <a:r>
                <a:rPr lang="en-US" altLang="ja-JP" sz="2400" i="0" u="none" strike="noStrike" spc="-150" baseline="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ja-JP" altLang="en-US" sz="2400" spc="-15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rPr>
                <a:t>３０　　　</a:t>
              </a:r>
              <a:r>
                <a:rPr lang="ja-JP" altLang="en-US" sz="1400" spc="-15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rPr>
                <a:t>（交流会～１６：４５）</a:t>
              </a:r>
              <a:endParaRPr lang="en-US" altLang="ja-JP" sz="2400" i="0" u="none" strike="noStrike" spc="-150" baseline="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a:lnSpc>
                  <a:spcPct val="50000"/>
                </a:lnSpc>
              </a:pPr>
              <a:r>
                <a:rPr lang="ja-JP" altLang="en-US" sz="1600" spc="-15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rPr>
                <a:t> </a:t>
              </a:r>
              <a:endParaRPr lang="en-US" altLang="ja-JP" sz="1600" spc="-15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sz="1600" spc="-15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rPr>
                <a:t>　　　会場：</a:t>
              </a:r>
              <a:r>
                <a:rPr lang="ja-JP" altLang="en-US" spc="-15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rPr>
                <a:t>愛知県立半田高等学校　七中記念館</a:t>
              </a:r>
              <a:endParaRPr lang="en-US" altLang="ja-JP" spc="-15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sz="1400" i="0" u="none" strike="noStrike" baseline="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rPr>
                <a:t>　　　　　　（名鉄</a:t>
              </a:r>
              <a:r>
                <a:rPr lang="ja-JP" altLang="en-US" sz="140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rPr>
                <a:t>住吉町駅</a:t>
              </a:r>
              <a:r>
                <a:rPr lang="ja-JP" altLang="en-US" sz="1400" i="0" u="none" strike="noStrike" baseline="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rPr>
                <a:t>より徒歩８分</a:t>
              </a:r>
              <a:r>
                <a:rPr lang="ja-JP" altLang="en-US" sz="140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rPr>
                <a:t>）</a:t>
              </a:r>
              <a:endParaRPr lang="en-US" altLang="ja-JP" sz="140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sz="1400" spc="-15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rPr>
                <a:t>　　　　　　　　　　当日は新型コロナ感染拡大防止に配慮して行います。</a:t>
              </a:r>
              <a:endParaRPr lang="en-US" altLang="ja-JP" sz="1400" spc="-15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sz="1400" spc="-15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rPr>
                <a:t>　　　　　　　　　　ご来場の際は、マスクの着用にご協力ください。</a:t>
              </a:r>
              <a:endParaRPr lang="en-US" altLang="ja-JP" sz="1400" spc="-15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endParaRPr>
            </a:p>
            <a:p>
              <a:endParaRPr lang="en-US" altLang="ja-JP" sz="140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7" name="テキスト ボックス 6"/>
            <p:cNvSpPr txBox="1"/>
            <p:nvPr/>
          </p:nvSpPr>
          <p:spPr>
            <a:xfrm>
              <a:off x="4762102" y="8747789"/>
              <a:ext cx="2047082" cy="738664"/>
            </a:xfrm>
            <a:prstGeom prst="rect">
              <a:avLst/>
            </a:prstGeom>
            <a:noFill/>
          </p:spPr>
          <p:txBody>
            <a:bodyPr wrap="square" rtlCol="0">
              <a:spAutoFit/>
            </a:bodyPr>
            <a:lstStyle/>
            <a:p>
              <a:r>
                <a:rPr lang="ja-JP" altLang="en-US" sz="1400" spc="-15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rPr>
                <a:t>受付　　 １３：３０～</a:t>
              </a:r>
              <a:endParaRPr lang="en-US" altLang="ja-JP" sz="1400" spc="-15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sz="1400" spc="-15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rPr>
                <a:t>講演　　 １４：００～１５：３０</a:t>
              </a:r>
              <a:endParaRPr lang="en-US" altLang="ja-JP" sz="1400" spc="-15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sz="1400" spc="-15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rPr>
                <a:t>交流会　１５：４５～１６：４５</a:t>
              </a:r>
              <a:endParaRPr lang="en-US" altLang="ja-JP" sz="1400" spc="-15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grpSp>
      <p:sp>
        <p:nvSpPr>
          <p:cNvPr id="13" name="円/楕円 12"/>
          <p:cNvSpPr/>
          <p:nvPr/>
        </p:nvSpPr>
        <p:spPr>
          <a:xfrm>
            <a:off x="48816" y="9153078"/>
            <a:ext cx="752475" cy="66675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24910" y="9362626"/>
            <a:ext cx="1257300" cy="276999"/>
          </a:xfrm>
          <a:prstGeom prst="rect">
            <a:avLst/>
          </a:prstGeom>
          <a:noFill/>
        </p:spPr>
        <p:txBody>
          <a:bodyPr wrap="square" rtlCol="0">
            <a:spAutoFit/>
          </a:bodyPr>
          <a:lstStyle/>
          <a:p>
            <a:r>
              <a:rPr kumimoji="1"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入場無料</a:t>
            </a:r>
          </a:p>
        </p:txBody>
      </p:sp>
      <p:sp>
        <p:nvSpPr>
          <p:cNvPr id="14" name="テキスト ボックス 13">
            <a:extLst>
              <a:ext uri="{FF2B5EF4-FFF2-40B4-BE49-F238E27FC236}">
                <a16:creationId xmlns:a16="http://schemas.microsoft.com/office/drawing/2014/main" id="{50D1AF20-919A-48DE-9BB0-CD9D68624655}"/>
              </a:ext>
            </a:extLst>
          </p:cNvPr>
          <p:cNvSpPr txBox="1"/>
          <p:nvPr/>
        </p:nvSpPr>
        <p:spPr>
          <a:xfrm>
            <a:off x="116599" y="4844987"/>
            <a:ext cx="2082621" cy="1015663"/>
          </a:xfrm>
          <a:prstGeom prst="rect">
            <a:avLst/>
          </a:prstGeom>
          <a:noFill/>
        </p:spPr>
        <p:txBody>
          <a:bodyPr wrap="none" rtlCol="0">
            <a:spAutoFit/>
          </a:bodyPr>
          <a:lstStyle/>
          <a:p>
            <a:r>
              <a:rPr kumimoji="1" lang="ja-JP" altLang="en-US" sz="1200" dirty="0">
                <a:latin typeface="BIZ UDPゴシック" panose="020B0400000000000000" pitchFamily="50" charset="-128"/>
                <a:ea typeface="BIZ UDPゴシック" panose="020B0400000000000000" pitchFamily="50" charset="-128"/>
              </a:rPr>
              <a:t>講師</a:t>
            </a:r>
            <a:endParaRPr kumimoji="1" lang="en-US" altLang="ja-JP" sz="1200" dirty="0">
              <a:latin typeface="BIZ UDPゴシック" panose="020B0400000000000000" pitchFamily="50" charset="-128"/>
              <a:ea typeface="BIZ UDPゴシック" panose="020B0400000000000000" pitchFamily="50" charset="-128"/>
            </a:endParaRPr>
          </a:p>
          <a:p>
            <a:r>
              <a:rPr lang="ja-JP" altLang="en-US" sz="2400" b="1" dirty="0">
                <a:latin typeface="BIZ UDPゴシック" panose="020B0400000000000000" pitchFamily="50" charset="-128"/>
                <a:ea typeface="BIZ UDPゴシック" panose="020B0400000000000000" pitchFamily="50" charset="-128"/>
              </a:rPr>
              <a:t>宇治原　徹</a:t>
            </a:r>
            <a:r>
              <a:rPr lang="ja-JP" altLang="en-US" dirty="0">
                <a:latin typeface="BIZ UDPゴシック" panose="020B0400000000000000" pitchFamily="50" charset="-128"/>
                <a:ea typeface="BIZ UDPゴシック" panose="020B0400000000000000" pitchFamily="50" charset="-128"/>
              </a:rPr>
              <a:t>　</a:t>
            </a:r>
            <a:r>
              <a:rPr lang="ja-JP" altLang="en-US" sz="1200" dirty="0">
                <a:latin typeface="BIZ UDPゴシック" panose="020B0400000000000000" pitchFamily="50" charset="-128"/>
                <a:ea typeface="BIZ UDPゴシック" panose="020B0400000000000000" pitchFamily="50" charset="-128"/>
              </a:rPr>
              <a:t>教授</a:t>
            </a:r>
            <a:endParaRPr lang="en-US" altLang="ja-JP"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名古屋大学</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未来材料・システム研究所</a:t>
            </a:r>
          </a:p>
        </p:txBody>
      </p:sp>
      <p:pic>
        <p:nvPicPr>
          <p:cNvPr id="6" name="図 5" descr="メガネを掛けた男性&#10;&#10;自動的に生成された説明">
            <a:extLst>
              <a:ext uri="{FF2B5EF4-FFF2-40B4-BE49-F238E27FC236}">
                <a16:creationId xmlns:a16="http://schemas.microsoft.com/office/drawing/2014/main" id="{CB7ECE09-DA53-4EBD-97C5-360FBF402D0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8784" y="2899760"/>
            <a:ext cx="1945227" cy="1945227"/>
          </a:xfrm>
          <a:prstGeom prst="rect">
            <a:avLst/>
          </a:prstGeom>
        </p:spPr>
      </p:pic>
      <p:sp>
        <p:nvSpPr>
          <p:cNvPr id="22" name="テキスト ボックス 21">
            <a:extLst>
              <a:ext uri="{FF2B5EF4-FFF2-40B4-BE49-F238E27FC236}">
                <a16:creationId xmlns:a16="http://schemas.microsoft.com/office/drawing/2014/main" id="{493398CD-DEC7-4E43-AE40-13C51B792D5D}"/>
              </a:ext>
            </a:extLst>
          </p:cNvPr>
          <p:cNvSpPr txBox="1"/>
          <p:nvPr/>
        </p:nvSpPr>
        <p:spPr>
          <a:xfrm>
            <a:off x="1076990" y="9522045"/>
            <a:ext cx="5472798" cy="338554"/>
          </a:xfrm>
          <a:prstGeom prst="rect">
            <a:avLst/>
          </a:prstGeom>
          <a:noFill/>
        </p:spPr>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参加希望者は担当（　　　　）先生まで　　締切（　　　　　　　）</a:t>
            </a:r>
          </a:p>
        </p:txBody>
      </p:sp>
      <p:pic>
        <p:nvPicPr>
          <p:cNvPr id="26" name="図 25" descr="ゲームのリモコン&#10;&#10;自動的に生成された説明">
            <a:extLst>
              <a:ext uri="{FF2B5EF4-FFF2-40B4-BE49-F238E27FC236}">
                <a16:creationId xmlns:a16="http://schemas.microsoft.com/office/drawing/2014/main" id="{874E0AC0-74C1-4B4B-84BC-535570937D0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41740" y="5979934"/>
            <a:ext cx="2239168" cy="1487331"/>
          </a:xfrm>
          <a:prstGeom prst="rect">
            <a:avLst/>
          </a:prstGeom>
          <a:ln>
            <a:noFill/>
          </a:ln>
          <a:effectLst>
            <a:outerShdw blurRad="292100" dist="139700" dir="2700000" algn="tl" rotWithShape="0">
              <a:srgbClr val="333333">
                <a:alpha val="65000"/>
              </a:srgbClr>
            </a:outerShdw>
          </a:effectLst>
        </p:spPr>
      </p:pic>
      <p:pic>
        <p:nvPicPr>
          <p:cNvPr id="28" name="図 27" descr="回路, 電子機器 が含まれている画像&#10;&#10;自動的に生成された説明">
            <a:extLst>
              <a:ext uri="{FF2B5EF4-FFF2-40B4-BE49-F238E27FC236}">
                <a16:creationId xmlns:a16="http://schemas.microsoft.com/office/drawing/2014/main" id="{F0658553-FA07-4139-B818-BBDC7D23BE5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428837" y="5035004"/>
            <a:ext cx="2356806" cy="1531924"/>
          </a:xfrm>
          <a:prstGeom prst="rect">
            <a:avLst/>
          </a:prstGeom>
          <a:ln>
            <a:noFill/>
          </a:ln>
          <a:effectLst>
            <a:outerShdw blurRad="292100" dist="139700" dir="2700000" algn="tl" rotWithShape="0">
              <a:srgbClr val="333333">
                <a:alpha val="65000"/>
              </a:srgbClr>
            </a:outerShdw>
          </a:effectLst>
        </p:spPr>
      </p:pic>
      <p:pic>
        <p:nvPicPr>
          <p:cNvPr id="5" name="図 4">
            <a:extLst>
              <a:ext uri="{FF2B5EF4-FFF2-40B4-BE49-F238E27FC236}">
                <a16:creationId xmlns:a16="http://schemas.microsoft.com/office/drawing/2014/main" id="{56A7F1D4-8AC9-49F3-B589-7D074135EF4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35287" y="1317983"/>
            <a:ext cx="6291241" cy="577335"/>
          </a:xfrm>
          <a:prstGeom prst="rect">
            <a:avLst/>
          </a:prstGeom>
        </p:spPr>
      </p:pic>
    </p:spTree>
    <p:extLst>
      <p:ext uri="{BB962C8B-B14F-4D97-AF65-F5344CB8AC3E}">
        <p14:creationId xmlns:p14="http://schemas.microsoft.com/office/powerpoint/2010/main" val="105509040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4123</TotalTime>
  <Words>347</Words>
  <Application>Microsoft Office PowerPoint</Application>
  <PresentationFormat>A4 210 x 297 mm</PresentationFormat>
  <Paragraphs>26</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BIZ UDPゴシック</vt:lpstr>
      <vt:lpstr>メイリオ</vt:lpstr>
      <vt:lpstr>Arial</vt:lpstr>
      <vt:lpstr>Calibri</vt:lpstr>
      <vt:lpstr>Calibri Light</vt:lpstr>
      <vt:lpstr>Office テーマ</vt:lpstr>
      <vt:lpstr>PowerPoint プレゼンテーション</vt:lpstr>
    </vt:vector>
  </TitlesOfParts>
  <Company>愛知県教育委員会</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tea046</dc:creator>
  <cp:lastModifiedBy>中村　アレクザンダー亮二</cp:lastModifiedBy>
  <cp:revision>161</cp:revision>
  <cp:lastPrinted>2021-08-24T01:51:27Z</cp:lastPrinted>
  <dcterms:created xsi:type="dcterms:W3CDTF">2014-05-29T10:19:13Z</dcterms:created>
  <dcterms:modified xsi:type="dcterms:W3CDTF">2021-08-24T01:58:35Z</dcterms:modified>
</cp:coreProperties>
</file>